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photoAlbum/>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70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10C528-B7E4-47A0-9BC9-796CD442B677}" type="datetimeFigureOut">
              <a:rPr lang="de-DE" smtClean="0"/>
              <a:t>31.01.2024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EA904C-9117-4A89-8584-FC4B8798EEF7}" type="slidenum">
              <a:rPr lang="de-DE" smtClean="0"/>
              <a:t>‹#›</a:t>
            </a:fld>
            <a:endParaRPr lang="de-DE"/>
          </a:p>
        </p:txBody>
      </p:sp>
    </p:spTree>
    <p:extLst>
      <p:ext uri="{BB962C8B-B14F-4D97-AF65-F5344CB8AC3E}">
        <p14:creationId xmlns:p14="http://schemas.microsoft.com/office/powerpoint/2010/main" val="2382128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SAP is a leading enterprise software company that provides integrated business solutions, including ERP (Enterprise Resource Planning), to help organizations streamline processes, manage data, and optimize business operations.</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1EA904C-9117-4A89-8584-FC4B8798EEF7}" type="slidenum">
              <a:rPr lang="de-DE" smtClean="0"/>
              <a:t>2</a:t>
            </a:fld>
            <a:endParaRPr lang="de-DE"/>
          </a:p>
        </p:txBody>
      </p:sp>
    </p:spTree>
    <p:extLst>
      <p:ext uri="{BB962C8B-B14F-4D97-AF65-F5344CB8AC3E}">
        <p14:creationId xmlns:p14="http://schemas.microsoft.com/office/powerpoint/2010/main" val="4121822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makes the process of data collection easy and fast.</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11</a:t>
            </a:fld>
            <a:endParaRPr lang="de-DE"/>
          </a:p>
        </p:txBody>
      </p:sp>
    </p:spTree>
    <p:extLst>
      <p:ext uri="{BB962C8B-B14F-4D97-AF65-F5344CB8AC3E}">
        <p14:creationId xmlns:p14="http://schemas.microsoft.com/office/powerpoint/2010/main" val="2703084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For example, in module ‘Onboarding’ we can get data about employee gender and marital status.</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12</a:t>
            </a:fld>
            <a:endParaRPr lang="de-DE"/>
          </a:p>
        </p:txBody>
      </p:sp>
    </p:spTree>
    <p:extLst>
      <p:ext uri="{BB962C8B-B14F-4D97-AF65-F5344CB8AC3E}">
        <p14:creationId xmlns:p14="http://schemas.microsoft.com/office/powerpoint/2010/main" val="1353414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7000"/>
              </a:lnSpc>
              <a:spcAft>
                <a:spcPts val="800"/>
              </a:spcAft>
              <a:buFont typeface="+mj-l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payroll system – information about monthly income and hourly rate</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13</a:t>
            </a:fld>
            <a:endParaRPr lang="de-DE"/>
          </a:p>
        </p:txBody>
      </p:sp>
    </p:spTree>
    <p:extLst>
      <p:ext uri="{BB962C8B-B14F-4D97-AF65-F5344CB8AC3E}">
        <p14:creationId xmlns:p14="http://schemas.microsoft.com/office/powerpoint/2010/main" val="557253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development module, we can gather information about the last promotion and performance rating</a:t>
            </a:r>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14</a:t>
            </a:fld>
            <a:endParaRPr lang="de-DE"/>
          </a:p>
        </p:txBody>
      </p:sp>
    </p:spTree>
    <p:extLst>
      <p:ext uri="{BB962C8B-B14F-4D97-AF65-F5344CB8AC3E}">
        <p14:creationId xmlns:p14="http://schemas.microsoft.com/office/powerpoint/2010/main" val="3527331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is how the algorithm makes predictions. After cleaning and preparing the data (e.g. handling the outliers, encoding categorical variables, standardizing numerical variables and so on) I built three models: logistic regression, decision tree and KNN model, then using staking method I trained a meta model and, in the end, we get a prediction if a particular employee will quit.</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15</a:t>
            </a:fld>
            <a:endParaRPr lang="de-DE"/>
          </a:p>
        </p:txBody>
      </p:sp>
    </p:spTree>
    <p:extLst>
      <p:ext uri="{BB962C8B-B14F-4D97-AF65-F5344CB8AC3E}">
        <p14:creationId xmlns:p14="http://schemas.microsoft.com/office/powerpoint/2010/main" val="3600405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are the key features that I got with the algorithm. Marital status, job satisfaction and educational field.</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17</a:t>
            </a:fld>
            <a:endParaRPr lang="de-DE"/>
          </a:p>
        </p:txBody>
      </p:sp>
    </p:spTree>
    <p:extLst>
      <p:ext uri="{BB962C8B-B14F-4D97-AF65-F5344CB8AC3E}">
        <p14:creationId xmlns:p14="http://schemas.microsoft.com/office/powerpoint/2010/main" val="4280357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So, what is the use of these features for the users, users will be the HR managers.</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18</a:t>
            </a:fld>
            <a:endParaRPr lang="de-DE"/>
          </a:p>
        </p:txBody>
      </p:sp>
    </p:spTree>
    <p:extLst>
      <p:ext uri="{BB962C8B-B14F-4D97-AF65-F5344CB8AC3E}">
        <p14:creationId xmlns:p14="http://schemas.microsoft.com/office/powerpoint/2010/main" val="261058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By implementation, this feature helps the HR manager to offer prevention measures. Such as development of retention strategies, making personalized interventions and creating employee engagement initiatives. Of course, these measures depend on each company.</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19</a:t>
            </a:fld>
            <a:endParaRPr lang="de-DE"/>
          </a:p>
        </p:txBody>
      </p:sp>
    </p:spTree>
    <p:extLst>
      <p:ext uri="{BB962C8B-B14F-4D97-AF65-F5344CB8AC3E}">
        <p14:creationId xmlns:p14="http://schemas.microsoft.com/office/powerpoint/2010/main" val="6831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SAP SuccessFactors is a cloud-based human capital management (HCM) suite offered by SAP, focusing on optimizing HR processes.</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3</a:t>
            </a:fld>
            <a:endParaRPr lang="de-DE"/>
          </a:p>
        </p:txBody>
      </p:sp>
    </p:spTree>
    <p:extLst>
      <p:ext uri="{BB962C8B-B14F-4D97-AF65-F5344CB8AC3E}">
        <p14:creationId xmlns:p14="http://schemas.microsoft.com/office/powerpoint/2010/main" val="1882517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encompasses a range of modules such as payroll system, employee performance, learning management, on- and offboarding process and workforce analytics.</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4</a:t>
            </a:fld>
            <a:endParaRPr lang="de-DE"/>
          </a:p>
        </p:txBody>
      </p:sp>
    </p:spTree>
    <p:extLst>
      <p:ext uri="{BB962C8B-B14F-4D97-AF65-F5344CB8AC3E}">
        <p14:creationId xmlns:p14="http://schemas.microsoft.com/office/powerpoint/2010/main" val="572353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My project aims to enhance SAP SuccessFactors by introducing a predictive feature. That shows if an employee is about to quit.</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5</a:t>
            </a:fld>
            <a:endParaRPr lang="de-DE"/>
          </a:p>
        </p:txBody>
      </p:sp>
    </p:spTree>
    <p:extLst>
      <p:ext uri="{BB962C8B-B14F-4D97-AF65-F5344CB8AC3E}">
        <p14:creationId xmlns:p14="http://schemas.microsoft.com/office/powerpoint/2010/main" val="799827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it comes to employee turnover, companies have to face a lot of challenges.</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6</a:t>
            </a:fld>
            <a:endParaRPr lang="de-DE"/>
          </a:p>
        </p:txBody>
      </p:sp>
    </p:spTree>
    <p:extLst>
      <p:ext uri="{BB962C8B-B14F-4D97-AF65-F5344CB8AC3E}">
        <p14:creationId xmlns:p14="http://schemas.microsoft.com/office/powerpoint/2010/main" val="443262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Attrition can impact productivity, morale, and costs.</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7</a:t>
            </a:fld>
            <a:endParaRPr lang="de-DE"/>
          </a:p>
        </p:txBody>
      </p:sp>
    </p:spTree>
    <p:extLst>
      <p:ext uri="{BB962C8B-B14F-4D97-AF65-F5344CB8AC3E}">
        <p14:creationId xmlns:p14="http://schemas.microsoft.com/office/powerpoint/2010/main" val="756842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Here are average percentages of attrition reasons from 2010 to 2020 in Germany. As we can see the majority class here is voluntary termination. So, most people quit on their own and it’s better to know why.</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8</a:t>
            </a:fld>
            <a:endParaRPr lang="de-DE"/>
          </a:p>
        </p:txBody>
      </p:sp>
    </p:spTree>
    <p:extLst>
      <p:ext uri="{BB962C8B-B14F-4D97-AF65-F5344CB8AC3E}">
        <p14:creationId xmlns:p14="http://schemas.microsoft.com/office/powerpoint/2010/main" val="3394742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Predicting employee departures can help in workforce planning, cost reduction, and maintaining a positive workplace culture.</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9</a:t>
            </a:fld>
            <a:endParaRPr lang="de-DE"/>
          </a:p>
        </p:txBody>
      </p:sp>
    </p:spTree>
    <p:extLst>
      <p:ext uri="{BB962C8B-B14F-4D97-AF65-F5344CB8AC3E}">
        <p14:creationId xmlns:p14="http://schemas.microsoft.com/office/powerpoint/2010/main" val="220861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advantage of SuccessFactors is their accessibility to the data. Everything is stored in one place.</a:t>
            </a:r>
            <a:endParaRPr lang="de-DE"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de-DE" dirty="0"/>
          </a:p>
        </p:txBody>
      </p:sp>
      <p:sp>
        <p:nvSpPr>
          <p:cNvPr id="4" name="Slide Number Placeholder 3"/>
          <p:cNvSpPr>
            <a:spLocks noGrp="1"/>
          </p:cNvSpPr>
          <p:nvPr>
            <p:ph type="sldNum" sz="quarter" idx="5"/>
          </p:nvPr>
        </p:nvSpPr>
        <p:spPr/>
        <p:txBody>
          <a:bodyPr/>
          <a:lstStyle/>
          <a:p>
            <a:fld id="{E1EA904C-9117-4A89-8584-FC4B8798EEF7}" type="slidenum">
              <a:rPr lang="de-DE" smtClean="0"/>
              <a:t>10</a:t>
            </a:fld>
            <a:endParaRPr lang="de-DE"/>
          </a:p>
        </p:txBody>
      </p:sp>
    </p:spTree>
    <p:extLst>
      <p:ext uri="{BB962C8B-B14F-4D97-AF65-F5344CB8AC3E}">
        <p14:creationId xmlns:p14="http://schemas.microsoft.com/office/powerpoint/2010/main" val="3664333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A58F-23F8-130B-32DF-E043CE82D0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0B32BA2D-CDD5-35E2-EB3F-16CB7D4F81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67BD456F-9AAB-D7CD-B3FC-166DDC414A65}"/>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5" name="Footer Placeholder 4">
            <a:extLst>
              <a:ext uri="{FF2B5EF4-FFF2-40B4-BE49-F238E27FC236}">
                <a16:creationId xmlns:a16="http://schemas.microsoft.com/office/drawing/2014/main" id="{A6A66777-AC42-86A2-50BA-5CF0F210587D}"/>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21D2A1E-35C1-0978-E4FE-7C277B9626C8}"/>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256495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7674-6B6F-9C80-9F70-654DAC09D9F9}"/>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CF7E83BB-258A-B1CA-1655-44ED20440D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FF34C9BC-1838-7E6A-DC30-4F4767108DB4}"/>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5" name="Footer Placeholder 4">
            <a:extLst>
              <a:ext uri="{FF2B5EF4-FFF2-40B4-BE49-F238E27FC236}">
                <a16:creationId xmlns:a16="http://schemas.microsoft.com/office/drawing/2014/main" id="{68A61A2A-4EAC-0AD4-3001-E6C4D3D74DC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63929EF5-5EDD-0886-9998-A33646F0B847}"/>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2917847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0D906D-A1D2-A8C4-303B-6EE3A6DF53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22D70104-658A-4D9D-FFE6-50110CBABC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2F4FD875-80E8-6163-7683-A84CF31F5C0D}"/>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5" name="Footer Placeholder 4">
            <a:extLst>
              <a:ext uri="{FF2B5EF4-FFF2-40B4-BE49-F238E27FC236}">
                <a16:creationId xmlns:a16="http://schemas.microsoft.com/office/drawing/2014/main" id="{128FAC70-7FB5-C4FE-A30B-59B2F0A8CA5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A1E688C-1F80-35B0-6878-07209EDB78F1}"/>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370152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F53D7-744C-2258-EB2C-DBEDF1A46C8B}"/>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27FFBD3-B4F9-6EB5-D47E-7A51AD38FD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5122DD7-7ABE-F795-1E40-E9DB51DA0E41}"/>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5" name="Footer Placeholder 4">
            <a:extLst>
              <a:ext uri="{FF2B5EF4-FFF2-40B4-BE49-F238E27FC236}">
                <a16:creationId xmlns:a16="http://schemas.microsoft.com/office/drawing/2014/main" id="{3DD15772-92F0-4236-A886-0FD3C7BBB4A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C7B6383-C174-26EE-FCEA-F18A4A161922}"/>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3116228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D61F-848A-6C18-F197-C932E1F2D6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A2218961-9107-6716-290D-6CDC6A9953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4CB635-0ED8-6D2A-41F9-F79FA869EDA9}"/>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5" name="Footer Placeholder 4">
            <a:extLst>
              <a:ext uri="{FF2B5EF4-FFF2-40B4-BE49-F238E27FC236}">
                <a16:creationId xmlns:a16="http://schemas.microsoft.com/office/drawing/2014/main" id="{DEDBEB15-1C43-3772-14CE-1CEABC029E8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7D43C51-C63D-D358-50A0-608B8A68156E}"/>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357379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E1E18-E2FC-5C32-AA66-A96BA690D36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21BF4EC8-0F32-9DE4-60A5-A6A0F9A3E7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463E7892-C1EE-37DA-F692-5A781DB5EA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6849EEA6-8615-E8E5-572A-E9622A00C441}"/>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6" name="Footer Placeholder 5">
            <a:extLst>
              <a:ext uri="{FF2B5EF4-FFF2-40B4-BE49-F238E27FC236}">
                <a16:creationId xmlns:a16="http://schemas.microsoft.com/office/drawing/2014/main" id="{BE777835-76BF-04AA-AFEE-FA27B44C014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D486A9D0-E54B-A7F7-C9C3-49E4510F50CF}"/>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4231953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0700-04BB-454E-7F85-CA83BEAC8182}"/>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B4A4F6C7-BB0A-2C62-73BE-E218B8766C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FD9041-578B-B790-B5C8-B084E3F2AC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08694FCA-B7E8-F034-FB02-A57931F9BB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072D56-523A-058E-4172-47D9D4E3DB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6A67DA87-5D77-2988-F9C7-BF0BEF695AA6}"/>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8" name="Footer Placeholder 7">
            <a:extLst>
              <a:ext uri="{FF2B5EF4-FFF2-40B4-BE49-F238E27FC236}">
                <a16:creationId xmlns:a16="http://schemas.microsoft.com/office/drawing/2014/main" id="{AC6A1E7C-C48A-B94C-C1AB-70EA6A363DE7}"/>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B9717901-8C1F-3AEB-51EF-D8A6C2F0145F}"/>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399135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C2E2-562E-993F-919A-6E6880DFFC04}"/>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8DD3400A-10D5-D897-DB37-26A5CF9E3708}"/>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4" name="Footer Placeholder 3">
            <a:extLst>
              <a:ext uri="{FF2B5EF4-FFF2-40B4-BE49-F238E27FC236}">
                <a16:creationId xmlns:a16="http://schemas.microsoft.com/office/drawing/2014/main" id="{65726666-5413-146E-0DEC-C409E21939C6}"/>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79554A5E-2606-7E0A-CBFB-C2EFEF8A7AA6}"/>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1691709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35A42D-1566-C3B8-4899-82694507949F}"/>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3" name="Footer Placeholder 2">
            <a:extLst>
              <a:ext uri="{FF2B5EF4-FFF2-40B4-BE49-F238E27FC236}">
                <a16:creationId xmlns:a16="http://schemas.microsoft.com/office/drawing/2014/main" id="{3C4A97A9-46CA-2A81-E850-AD7EB2C85DDE}"/>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38FDBFF4-57DA-6C55-5BC3-A20BF3D66AFF}"/>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3715408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8A7C3-1D70-C5EB-2B10-25133AD4D7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0C903681-CE9C-D157-3A97-91355549B4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71BB097B-4410-0B7A-89C3-89CA841462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E004AB-74A8-08D2-A7E2-274A03CAA77B}"/>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6" name="Footer Placeholder 5">
            <a:extLst>
              <a:ext uri="{FF2B5EF4-FFF2-40B4-BE49-F238E27FC236}">
                <a16:creationId xmlns:a16="http://schemas.microsoft.com/office/drawing/2014/main" id="{6CE97E76-FBB2-AD90-E0A1-29B451BDA8D2}"/>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38E1143F-A288-D1F8-5C0E-E428B82562FC}"/>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3936859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52207-3249-BC38-5C39-087D531C78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81B9193D-CDEF-A1F8-5EF3-894AC4A0DC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28338AB3-A396-8698-1DD4-84A1C58D3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C6802E-5603-BC2F-5D83-17F64076F2E0}"/>
              </a:ext>
            </a:extLst>
          </p:cNvPr>
          <p:cNvSpPr>
            <a:spLocks noGrp="1"/>
          </p:cNvSpPr>
          <p:nvPr>
            <p:ph type="dt" sz="half" idx="10"/>
          </p:nvPr>
        </p:nvSpPr>
        <p:spPr/>
        <p:txBody>
          <a:bodyPr/>
          <a:lstStyle/>
          <a:p>
            <a:fld id="{D8A65E05-4022-4E09-BDCF-6D6387CC3154}" type="datetimeFigureOut">
              <a:rPr lang="de-DE" smtClean="0"/>
              <a:t>31.01.2024</a:t>
            </a:fld>
            <a:endParaRPr lang="de-DE"/>
          </a:p>
        </p:txBody>
      </p:sp>
      <p:sp>
        <p:nvSpPr>
          <p:cNvPr id="6" name="Footer Placeholder 5">
            <a:extLst>
              <a:ext uri="{FF2B5EF4-FFF2-40B4-BE49-F238E27FC236}">
                <a16:creationId xmlns:a16="http://schemas.microsoft.com/office/drawing/2014/main" id="{0FCB284E-466F-CBD3-84A1-201065CAE3FB}"/>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92B2B04-6E7B-C598-DAFC-69F937DD6D59}"/>
              </a:ext>
            </a:extLst>
          </p:cNvPr>
          <p:cNvSpPr>
            <a:spLocks noGrp="1"/>
          </p:cNvSpPr>
          <p:nvPr>
            <p:ph type="sldNum" sz="quarter" idx="12"/>
          </p:nvPr>
        </p:nvSpPr>
        <p:spPr/>
        <p:txBody>
          <a:bodyPr/>
          <a:lstStyle/>
          <a:p>
            <a:fld id="{0216772F-D5FA-48CE-B4D9-1CD6397D46BE}" type="slidenum">
              <a:rPr lang="de-DE" smtClean="0"/>
              <a:t>‹#›</a:t>
            </a:fld>
            <a:endParaRPr lang="de-DE"/>
          </a:p>
        </p:txBody>
      </p:sp>
    </p:spTree>
    <p:extLst>
      <p:ext uri="{BB962C8B-B14F-4D97-AF65-F5344CB8AC3E}">
        <p14:creationId xmlns:p14="http://schemas.microsoft.com/office/powerpoint/2010/main" val="3817094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E7779B-25E3-9607-C7AD-0B58470334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A9AF1C2-5E18-BF0A-2082-10E583B093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028C1B6-5F9B-0441-0BF0-94ECEBA928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A65E05-4022-4E09-BDCF-6D6387CC3154}" type="datetimeFigureOut">
              <a:rPr lang="de-DE" smtClean="0"/>
              <a:t>31.01.2024</a:t>
            </a:fld>
            <a:endParaRPr lang="de-DE"/>
          </a:p>
        </p:txBody>
      </p:sp>
      <p:sp>
        <p:nvSpPr>
          <p:cNvPr id="5" name="Footer Placeholder 4">
            <a:extLst>
              <a:ext uri="{FF2B5EF4-FFF2-40B4-BE49-F238E27FC236}">
                <a16:creationId xmlns:a16="http://schemas.microsoft.com/office/drawing/2014/main" id="{50A48D89-1046-6497-42F5-7E56E3B5E5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B6F6FE71-D791-BABD-7E8B-6D05F0BCF4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16772F-D5FA-48CE-B4D9-1CD6397D46BE}" type="slidenum">
              <a:rPr lang="de-DE" smtClean="0"/>
              <a:t>‹#›</a:t>
            </a:fld>
            <a:endParaRPr lang="de-DE"/>
          </a:p>
        </p:txBody>
      </p:sp>
    </p:spTree>
    <p:extLst>
      <p:ext uri="{BB962C8B-B14F-4D97-AF65-F5344CB8AC3E}">
        <p14:creationId xmlns:p14="http://schemas.microsoft.com/office/powerpoint/2010/main" val="3488982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1">
            <a:extLst>
              <a:ext uri="{FF2B5EF4-FFF2-40B4-BE49-F238E27FC236}">
                <a16:creationId xmlns:a16="http://schemas.microsoft.com/office/drawing/2014/main" id="{792533AC-5A7B-E66A-0E66-FC254099440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89615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
            <a:extLst>
              <a:ext uri="{FF2B5EF4-FFF2-40B4-BE49-F238E27FC236}">
                <a16:creationId xmlns:a16="http://schemas.microsoft.com/office/drawing/2014/main" id="{1E0C2178-F7A3-DE50-F996-CF5D84611524}"/>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6986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
            <a:extLst>
              <a:ext uri="{FF2B5EF4-FFF2-40B4-BE49-F238E27FC236}">
                <a16:creationId xmlns:a16="http://schemas.microsoft.com/office/drawing/2014/main" id="{5F66F5A3-42AF-5620-B7E3-6BE6E5304171}"/>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24370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2">
            <a:extLst>
              <a:ext uri="{FF2B5EF4-FFF2-40B4-BE49-F238E27FC236}">
                <a16:creationId xmlns:a16="http://schemas.microsoft.com/office/drawing/2014/main" id="{12775A56-3322-D3F3-C370-512EC8A7FDF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9473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
            <a:extLst>
              <a:ext uri="{FF2B5EF4-FFF2-40B4-BE49-F238E27FC236}">
                <a16:creationId xmlns:a16="http://schemas.microsoft.com/office/drawing/2014/main" id="{167E02D8-9FCE-7C0D-81F7-A624B142DCB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1236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
            <a:extLst>
              <a:ext uri="{FF2B5EF4-FFF2-40B4-BE49-F238E27FC236}">
                <a16:creationId xmlns:a16="http://schemas.microsoft.com/office/drawing/2014/main" id="{CD5BD186-AE58-6991-1723-FCE9B3610E49}"/>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6458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
            <a:extLst>
              <a:ext uri="{FF2B5EF4-FFF2-40B4-BE49-F238E27FC236}">
                <a16:creationId xmlns:a16="http://schemas.microsoft.com/office/drawing/2014/main" id="{EE3B6456-5A46-51AB-0BFA-1C9C856DD815}"/>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85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6">
            <a:extLst>
              <a:ext uri="{FF2B5EF4-FFF2-40B4-BE49-F238E27FC236}">
                <a16:creationId xmlns:a16="http://schemas.microsoft.com/office/drawing/2014/main" id="{36FBEEEC-CB94-FC20-4F3E-864488FB701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6163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
            <a:extLst>
              <a:ext uri="{FF2B5EF4-FFF2-40B4-BE49-F238E27FC236}">
                <a16:creationId xmlns:a16="http://schemas.microsoft.com/office/drawing/2014/main" id="{68329215-CEEB-D33A-EB27-2B00E1D99CF0}"/>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2122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8">
            <a:extLst>
              <a:ext uri="{FF2B5EF4-FFF2-40B4-BE49-F238E27FC236}">
                <a16:creationId xmlns:a16="http://schemas.microsoft.com/office/drawing/2014/main" id="{4C473466-A1F1-3C18-DDCB-E2F2BBB5E6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7453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
            <a:extLst>
              <a:ext uri="{FF2B5EF4-FFF2-40B4-BE49-F238E27FC236}">
                <a16:creationId xmlns:a16="http://schemas.microsoft.com/office/drawing/2014/main" id="{48500EF8-6480-357C-90A6-101C8C47FCE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961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2">
            <a:extLst>
              <a:ext uri="{FF2B5EF4-FFF2-40B4-BE49-F238E27FC236}">
                <a16:creationId xmlns:a16="http://schemas.microsoft.com/office/drawing/2014/main" id="{1899248C-CD28-2AC7-4368-B92E6E1A123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40473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0">
            <a:extLst>
              <a:ext uri="{FF2B5EF4-FFF2-40B4-BE49-F238E27FC236}">
                <a16:creationId xmlns:a16="http://schemas.microsoft.com/office/drawing/2014/main" id="{92A3D9C1-33E4-0EDB-42B9-580D5B83B5E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9719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3">
            <a:extLst>
              <a:ext uri="{FF2B5EF4-FFF2-40B4-BE49-F238E27FC236}">
                <a16:creationId xmlns:a16="http://schemas.microsoft.com/office/drawing/2014/main" id="{2FD9EC78-6E88-E057-DFAF-57BB549C464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1295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4">
            <a:extLst>
              <a:ext uri="{FF2B5EF4-FFF2-40B4-BE49-F238E27FC236}">
                <a16:creationId xmlns:a16="http://schemas.microsoft.com/office/drawing/2014/main" id="{47672A77-F330-E306-B562-1A862B9736D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2274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5">
            <a:extLst>
              <a:ext uri="{FF2B5EF4-FFF2-40B4-BE49-F238E27FC236}">
                <a16:creationId xmlns:a16="http://schemas.microsoft.com/office/drawing/2014/main" id="{015CDF9F-17E1-8EF7-C1AA-DC93132E474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1174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6">
            <a:extLst>
              <a:ext uri="{FF2B5EF4-FFF2-40B4-BE49-F238E27FC236}">
                <a16:creationId xmlns:a16="http://schemas.microsoft.com/office/drawing/2014/main" id="{07632AD3-2FB6-9BC6-043F-782C41F84F8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2237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7">
            <a:extLst>
              <a:ext uri="{FF2B5EF4-FFF2-40B4-BE49-F238E27FC236}">
                <a16:creationId xmlns:a16="http://schemas.microsoft.com/office/drawing/2014/main" id="{14CC324C-8699-D4F6-0E5F-FB08BA4BEF6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60426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8">
            <a:extLst>
              <a:ext uri="{FF2B5EF4-FFF2-40B4-BE49-F238E27FC236}">
                <a16:creationId xmlns:a16="http://schemas.microsoft.com/office/drawing/2014/main" id="{D764AD32-F371-2AC3-EB2F-B4103656606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255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9">
            <a:extLst>
              <a:ext uri="{FF2B5EF4-FFF2-40B4-BE49-F238E27FC236}">
                <a16:creationId xmlns:a16="http://schemas.microsoft.com/office/drawing/2014/main" id="{BFC4B884-3167-9801-9538-FF266EF61B3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07611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437</Words>
  <Application>Microsoft Office PowerPoint</Application>
  <PresentationFormat>Widescreen</PresentationFormat>
  <Paragraphs>34</Paragraphs>
  <Slides>20</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Viktor Enns</dc:creator>
  <cp:lastModifiedBy>Viktor Enns</cp:lastModifiedBy>
  <cp:revision>1</cp:revision>
  <dcterms:created xsi:type="dcterms:W3CDTF">2024-01-31T15:23:06Z</dcterms:created>
  <dcterms:modified xsi:type="dcterms:W3CDTF">2024-01-31T15:46:46Z</dcterms:modified>
</cp:coreProperties>
</file>